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90599" r:id="rId1"/>
  </p:sldMasterIdLst>
  <p:notesMasterIdLst>
    <p:notesMasterId r:id="rId6"/>
  </p:notesMasterIdLst>
  <p:handoutMasterIdLst>
    <p:handoutMasterId r:id="rId7"/>
  </p:handoutMasterIdLst>
  <p:sldIdLst>
    <p:sldId id="1961" r:id="rId2"/>
    <p:sldId id="1768" r:id="rId3"/>
    <p:sldId id="4341" r:id="rId4"/>
    <p:sldId id="1960" r:id="rId5"/>
  </p:sldIdLst>
  <p:sldSz cx="12192000" cy="6858000"/>
  <p:notesSz cx="6877050" cy="9653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659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7424">
          <p15:clr>
            <a:srgbClr val="A4A3A4"/>
          </p15:clr>
        </p15:guide>
        <p15:guide id="7" pos="256">
          <p15:clr>
            <a:srgbClr val="A4A3A4"/>
          </p15:clr>
        </p15:guide>
        <p15:guide id="8" pos="6016">
          <p15:clr>
            <a:srgbClr val="A4A3A4"/>
          </p15:clr>
        </p15:guide>
        <p15:guide id="9">
          <p15:clr>
            <a:srgbClr val="A4A3A4"/>
          </p15:clr>
        </p15:guide>
        <p15:guide id="10" pos="3915">
          <p15:clr>
            <a:srgbClr val="A4A3A4"/>
          </p15:clr>
        </p15:guide>
        <p15:guide id="11" pos="3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1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800080"/>
    <a:srgbClr val="31534C"/>
    <a:srgbClr val="4B0082"/>
    <a:srgbClr val="2084D9"/>
    <a:srgbClr val="1E00AA"/>
    <a:srgbClr val="B7B1A9"/>
    <a:srgbClr val="CC6600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9312" autoAdjust="0"/>
  </p:normalViewPr>
  <p:slideViewPr>
    <p:cSldViewPr>
      <p:cViewPr varScale="1">
        <p:scale>
          <a:sx n="66" d="100"/>
          <a:sy n="66" d="100"/>
        </p:scale>
        <p:origin x="1286" y="38"/>
      </p:cViewPr>
      <p:guideLst>
        <p:guide orient="horz" pos="2160"/>
        <p:guide orient="horz" pos="323"/>
        <p:guide orient="horz" pos="3888"/>
        <p:guide orient="horz" pos="659"/>
        <p:guide orient="horz" pos="1344"/>
        <p:guide pos="7424"/>
        <p:guide pos="256"/>
        <p:guide pos="6016"/>
        <p:guide/>
        <p:guide pos="391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041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207D7-60BF-46DF-9945-24D0F96FE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D1DF8-51D9-43AD-8027-3B8E0AC25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FF28E-E525-42EE-857D-792E100867CA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F292-6BE0-4EEC-9F52-42685E9F9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1AAA0-44C7-4A29-9051-B81E13952E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639735-B964-4C2F-9A63-A31AFF6E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87DE53-29E6-46B2-9867-1A2B5B1F2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F8EF-6146-4B30-A7D9-1EF0B36BD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1BA4D-5274-4AEB-9621-80CF81EECEE2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FC8D86-254D-49F8-8287-525A5CA90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3900"/>
            <a:ext cx="643255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1048EB-505D-484A-BA93-533B333BF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4B28A-7F0D-4254-83B0-1B423DEAE8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B9E-16C6-4861-A311-2A1783644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C103B0-5997-49BB-8BF4-7D5DCADD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637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5B29A4D4-60D0-4C50-A8D8-C89F6A8588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C6BA0F5-12E6-4D92-A204-29336B0C3D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2CC8FB13-768A-4313-9261-CE10935D41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49400" y="5181600"/>
            <a:ext cx="9067800" cy="66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IN" altLang="en-US" dirty="0">
                <a:solidFill>
                  <a:srgbClr val="FFFF00"/>
                </a:solidFill>
                <a:ea typeface="Calibri" panose="020F0502020204030204" pitchFamily="34" charset="0"/>
                <a:cs typeface="Mangal" panose="00000400000000000000" pitchFamily="2"/>
              </a:rPr>
              <a:t>Prepared by NC-UHV, AICTE in collaboration with UHV Foundation</a:t>
            </a:r>
          </a:p>
          <a:p>
            <a:pPr algn="ctr"/>
            <a:r>
              <a:rPr lang="en-IN" altLang="en-US" dirty="0">
                <a:solidFill>
                  <a:srgbClr val="FFFF00"/>
                </a:solidFill>
                <a:ea typeface="Calibri" panose="020F0502020204030204" pitchFamily="34" charset="0"/>
                <a:cs typeface="Chaparral Pro"/>
              </a:rPr>
              <a:t>All Rights Reserved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465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EW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95659-C904-4F56-B12F-2A6D837BDC5E}"/>
              </a:ext>
            </a:extLst>
          </p:cNvPr>
          <p:cNvCxnSpPr/>
          <p:nvPr/>
        </p:nvCxnSpPr>
        <p:spPr>
          <a:xfrm flipV="1">
            <a:off x="6096000" y="488950"/>
            <a:ext cx="0" cy="60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60071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10300" y="76200"/>
            <a:ext cx="59817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2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53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32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53C024D-529B-493B-AC34-C3CC01D974E5}"/>
              </a:ext>
            </a:extLst>
          </p:cNvPr>
          <p:cNvSpPr>
            <a:spLocks noChangeAspect="1"/>
          </p:cNvSpPr>
          <p:nvPr userDrawn="1"/>
        </p:nvSpPr>
        <p:spPr>
          <a:xfrm>
            <a:off x="-17586" y="-4695099"/>
            <a:ext cx="12209585" cy="11622094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blipFill>
            <a:blip r:embed="rId2"/>
            <a:stretch>
              <a:fillRect l="-34611" r="-34611"/>
            </a:stretch>
          </a:blip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5003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9FA4C-BF20-4F57-B84A-95E417D8A3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3200" y="2667000"/>
            <a:ext cx="6934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schemeClr val="bg1"/>
                </a:solidFill>
              </a:rPr>
              <a:t>END of UHV 2024 LAYOUTs</a:t>
            </a:r>
            <a:br>
              <a:rPr lang="en-IN" altLang="en-US" sz="2200" b="1" dirty="0">
                <a:solidFill>
                  <a:schemeClr val="bg1"/>
                </a:solidFill>
              </a:rPr>
            </a:br>
            <a:br>
              <a:rPr lang="en-IN" altLang="en-US" sz="2200" b="1" dirty="0">
                <a:solidFill>
                  <a:schemeClr val="bg1"/>
                </a:solidFill>
              </a:rPr>
            </a:br>
            <a:r>
              <a:rPr lang="en-IN" altLang="en-US" sz="2200" b="1" dirty="0">
                <a:solidFill>
                  <a:schemeClr val="bg1"/>
                </a:solidFill>
              </a:rPr>
              <a:t>Please delete all layouts BEYOND this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8910-1D56-467C-A01C-BB39F9728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6427"/>
            <a:ext cx="1166801" cy="129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DCD15-CEC0-4672-8294-FD3F7462AC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5" y="5416427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F0471-929A-4BB4-A19E-772543E12E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416428"/>
            <a:ext cx="129540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64C13-CF46-49B8-A4F7-1FA37403E4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036"/>
            <a:ext cx="1353315" cy="1371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68518-6F17-4A48-A326-A13DEDDEAB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1" y="143036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0D2B7E86-506D-4E68-9D73-97E1C5B59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00063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27">
            <a:extLst>
              <a:ext uri="{FF2B5EF4-FFF2-40B4-BE49-F238E27FC236}">
                <a16:creationId xmlns:a16="http://schemas.microsoft.com/office/drawing/2014/main" id="{D0C4E4A3-AE14-4974-A2A7-0DF69EAAE6A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72250"/>
            <a:ext cx="1219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1028" name="Slide Number Placeholder 5">
            <a:extLst>
              <a:ext uri="{FF2B5EF4-FFF2-40B4-BE49-F238E27FC236}">
                <a16:creationId xmlns:a16="http://schemas.microsoft.com/office/drawing/2014/main" id="{33BFC403-55F2-4C1B-9D0D-0F5C432BE476}"/>
              </a:ext>
            </a:extLst>
          </p:cNvPr>
          <p:cNvSpPr txBox="1">
            <a:spLocks/>
          </p:cNvSpPr>
          <p:nvPr/>
        </p:nvSpPr>
        <p:spPr bwMode="auto">
          <a:xfrm>
            <a:off x="11620500" y="6572250"/>
            <a:ext cx="571500" cy="29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181E06B-FA7B-492C-A902-5F4499CBD692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D83714BB-FBE7-4BC4-87FE-25D3BEBBF7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64312"/>
            <a:ext cx="2786062" cy="369887"/>
            <a:chOff x="109537" y="6564867"/>
            <a:chExt cx="2786064" cy="369332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874AE38-7905-4E8A-A501-2955970977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4400" y="6564867"/>
              <a:ext cx="19812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100" dirty="0"/>
                <a:t>UHV Foundation (uhv.org.in)</a:t>
              </a:r>
            </a:p>
          </p:txBody>
        </p:sp>
        <p:pic>
          <p:nvPicPr>
            <p:cNvPr id="1031" name="Picture 9">
              <a:extLst>
                <a:ext uri="{FF2B5EF4-FFF2-40B4-BE49-F238E27FC236}">
                  <a16:creationId xmlns:a16="http://schemas.microsoft.com/office/drawing/2014/main" id="{48073802-837E-4F8E-9757-18554706D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ADE328A2-42AD-436E-BBA8-B1E0A7ADA3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2" r:id="rId1"/>
    <p:sldLayoutId id="2147490837" r:id="rId2"/>
    <p:sldLayoutId id="2147490830" r:id="rId3"/>
    <p:sldLayoutId id="2147490829" r:id="rId4"/>
    <p:sldLayoutId id="2147490834" r:id="rId5"/>
    <p:sldLayoutId id="2147490833" r:id="rId6"/>
    <p:sldLayoutId id="2147490836" r:id="rId7"/>
    <p:sldLayoutId id="2147490835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113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61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BD97E83-4D2C-41FE-BBC1-D9FA78DBB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050" name="Title 10">
            <a:extLst>
              <a:ext uri="{FF2B5EF4-FFF2-40B4-BE49-F238E27FC236}">
                <a16:creationId xmlns:a16="http://schemas.microsoft.com/office/drawing/2014/main" id="{0756FF65-C081-4670-98D0-A67D854C137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542816" indent="-542816" algn="ctr"/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  UHV-I</a:t>
            </a: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Session 15</a:t>
            </a: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Self-Evaluation and Closure Session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34F7EDB-2ACC-42B9-9469-AD90B0FFE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 dirty="0"/>
              <a:t>Thanks!</a:t>
            </a:r>
            <a:endParaRPr lang="en-US" altLang="en-US" dirty="0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A08330E9-0CDB-4C86-9367-F82ED9D1BD2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IN" altLang="en-US" dirty="0"/>
              <a:t>This UHV orientation was a glimpse of the introductory UHV content</a:t>
            </a:r>
          </a:p>
          <a:p>
            <a:pPr marL="0" indent="0">
              <a:buNone/>
              <a:defRPr/>
            </a:pPr>
            <a:endParaRPr lang="en-IN" altLang="en-US" dirty="0"/>
          </a:p>
          <a:p>
            <a:pPr marL="0" indent="0">
              <a:buNone/>
              <a:defRPr/>
            </a:pPr>
            <a:r>
              <a:rPr lang="en-IN" altLang="en-US" dirty="0"/>
              <a:t>It was quite fulfilling for us to share it with you</a:t>
            </a:r>
          </a:p>
          <a:p>
            <a:pPr marL="0" indent="0">
              <a:buNone/>
              <a:defRPr/>
            </a:pPr>
            <a:endParaRPr lang="en-IN" altLang="en-US" dirty="0"/>
          </a:p>
          <a:p>
            <a:pPr marL="0" indent="0">
              <a:buNone/>
              <a:defRPr/>
            </a:pPr>
            <a:r>
              <a:rPr lang="en-IN" altLang="en-US" dirty="0"/>
              <a:t>We trust the orientation was useful for you, for looking at life in its entirety, and refining your  perspective holistically</a:t>
            </a:r>
            <a:endParaRPr altLang="en-US" dirty="0"/>
          </a:p>
          <a:p>
            <a:pPr marL="0" indent="0">
              <a:buNone/>
              <a:defRPr/>
            </a:pPr>
            <a:endParaRPr lang="en-IN" altLang="en-US" dirty="0"/>
          </a:p>
          <a:p>
            <a:pPr marL="0" indent="0">
              <a:buNone/>
              <a:defRPr/>
            </a:pPr>
            <a:r>
              <a:rPr lang="en-IN" altLang="en-US" dirty="0"/>
              <a:t>Following this orientation:</a:t>
            </a:r>
          </a:p>
          <a:p>
            <a:pPr marL="228600" lvl="1" indent="0">
              <a:buNone/>
              <a:defRPr/>
            </a:pPr>
            <a:r>
              <a:rPr lang="en-IN" altLang="en-US" dirty="0"/>
              <a:t>A faculty mentor will be associated with students in small groups. He/she will be in touch with you every week for the rest of the time you spend in this institution</a:t>
            </a:r>
          </a:p>
          <a:p>
            <a:pPr marL="228600" lvl="1" indent="0">
              <a:buNone/>
              <a:defRPr/>
            </a:pPr>
            <a:r>
              <a:rPr lang="en-IN" altLang="en-US" dirty="0"/>
              <a:t>A senior student buddy will be identified for small groups of students. He/she will also keep in touch with you regularly</a:t>
            </a:r>
          </a:p>
          <a:p>
            <a:pPr marL="228600" lvl="1" indent="0">
              <a:buNone/>
              <a:defRPr/>
            </a:pPr>
            <a:endParaRPr lang="en-IN" altLang="en-US" dirty="0"/>
          </a:p>
          <a:p>
            <a:pPr marL="0" indent="0">
              <a:buNone/>
              <a:defRPr/>
            </a:pPr>
            <a:r>
              <a:rPr lang="en-IN" altLang="en-US" dirty="0"/>
              <a:t>In the second year, you may have the opportunity to attend</a:t>
            </a:r>
          </a:p>
          <a:p>
            <a:pPr marL="228600" lvl="1" indent="0">
              <a:buNone/>
              <a:defRPr/>
            </a:pPr>
            <a:r>
              <a:rPr lang="en-IN" altLang="en-US" sz="2200" dirty="0"/>
              <a:t>UHV-II: A Foundation Course in Human Values and Professional Ethics</a:t>
            </a:r>
          </a:p>
          <a:p>
            <a:pPr marL="228600" lvl="1" indent="0">
              <a:buNone/>
              <a:defRPr/>
            </a:pPr>
            <a:r>
              <a:rPr lang="en-IN" altLang="en-US" sz="2200" dirty="0"/>
              <a:t>(Understanding Harmony and Ethical Human Conduct)</a:t>
            </a:r>
          </a:p>
          <a:p>
            <a:pPr marL="228600" lvl="1" indent="0">
              <a:buNone/>
              <a:defRPr/>
            </a:pPr>
            <a:endParaRPr lang="en-IN" altLang="en-US" sz="2200" dirty="0"/>
          </a:p>
          <a:p>
            <a:pPr marL="0" indent="0">
              <a:buNone/>
              <a:defRPr/>
            </a:pPr>
            <a:r>
              <a:rPr lang="en-IN" altLang="en-US" dirty="0"/>
              <a:t>For in-depth study: open electives on UHV may be available at your university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itle 1">
            <a:extLst>
              <a:ext uri="{FF2B5EF4-FFF2-40B4-BE49-F238E27FC236}">
                <a16:creationId xmlns:a16="http://schemas.microsoft.com/office/drawing/2014/main" id="{C83D4536-41E2-44C8-BEB1-31552F67A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 dirty="0"/>
              <a:t>In the Long Term, Track Your Development – </a:t>
            </a:r>
            <a:r>
              <a:rPr lang="en-IN" altLang="en-US" b="1" dirty="0">
                <a:cs typeface="Times New Roman" panose="02020603050405020304" pitchFamily="18" charset="0"/>
              </a:rPr>
              <a:t>Common Graduate Attributes</a:t>
            </a:r>
            <a:endParaRPr lang="en-IN" altLang="en-US" dirty="0"/>
          </a:p>
        </p:txBody>
      </p:sp>
      <p:sp>
        <p:nvSpPr>
          <p:cNvPr id="82946" name="Text Placeholder 2">
            <a:extLst>
              <a:ext uri="{FF2B5EF4-FFF2-40B4-BE49-F238E27FC236}">
                <a16:creationId xmlns:a16="http://schemas.microsoft.com/office/drawing/2014/main" id="{5BA31EE3-62C7-4ADE-A746-D379F1981B69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A holistic vision of life: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Understanding the broader purpose and goals of human life</a:t>
            </a: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Social Responsibility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Acting in ways that benefit society</a:t>
            </a: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US" altLang="en-US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Environmental Responsibility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Engaging in work that respects and protects nature</a:t>
            </a: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US" altLang="en-US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Ethical Human Conduct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Making moral and ethical decisions</a:t>
            </a: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US" altLang="en-US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Health and Hygiene Awareness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Maintaining well-being and cleanliness</a:t>
            </a: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US" altLang="en-US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Respect for Excellence and Gratitude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Recognizing the value of merit and the importance of gratitude. Working for excellence and taking guidance from those who are ahead</a:t>
            </a: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endParaRPr lang="en-IN" altLang="en-US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329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1BA1984-81BB-4FBC-9349-94420E9682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Self Evaluation of </a:t>
            </a:r>
            <a:r>
              <a:rPr lang="en-US" altLang="en-US"/>
              <a:t>this Input </a:t>
            </a:r>
            <a:r>
              <a:rPr lang="en-US" altLang="en-US" dirty="0"/>
              <a:t>(3-5 minutes each)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8B0A2-5570-4090-84EA-F1100C80A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None/>
              <a:defRPr/>
            </a:pPr>
            <a:r>
              <a:rPr dirty="0"/>
              <a:t>1. Your brief </a:t>
            </a:r>
            <a:r>
              <a:rPr b="1" dirty="0"/>
              <a:t>introduction</a:t>
            </a:r>
            <a:r>
              <a:rPr lang="en-IN" dirty="0"/>
              <a:t> (~30 sec)</a:t>
            </a:r>
            <a:endParaRPr dirty="0"/>
          </a:p>
          <a:p>
            <a:pPr marL="457200" indent="-457200">
              <a:buNone/>
              <a:defRPr/>
            </a:pPr>
            <a:endParaRPr dirty="0"/>
          </a:p>
          <a:p>
            <a:pPr>
              <a:buFont typeface="Symbol" pitchFamily="18" charset="2"/>
              <a:buNone/>
              <a:defRPr/>
            </a:pPr>
            <a:r>
              <a:rPr dirty="0"/>
              <a:t>2. Your </a:t>
            </a:r>
            <a:r>
              <a:rPr b="1" dirty="0"/>
              <a:t>key learning</a:t>
            </a:r>
            <a:r>
              <a:rPr dirty="0"/>
              <a:t> from this UHV orientation (~3-4 min)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		- Three key proposals you could verify, experiment 						  	   (share a relevant incident)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		- Thoughts before and thoughts now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		   (about happiness, prosperity, excellence, competition etc.)</a:t>
            </a:r>
          </a:p>
          <a:p>
            <a:pPr>
              <a:buFont typeface="Symbol" pitchFamily="18" charset="2"/>
              <a:buNone/>
              <a:defRPr/>
            </a:pPr>
            <a:endParaRPr dirty="0"/>
          </a:p>
          <a:p>
            <a:pPr>
              <a:buFont typeface="Symbol" pitchFamily="18" charset="2"/>
              <a:buNone/>
              <a:defRPr/>
            </a:pPr>
            <a:r>
              <a:rPr dirty="0"/>
              <a:t>3. Your </a:t>
            </a:r>
            <a:r>
              <a:rPr b="1" dirty="0"/>
              <a:t>commitment</a:t>
            </a:r>
            <a:r>
              <a:rPr dirty="0"/>
              <a:t> – Specific future plans related to UHV (~30 sec)</a:t>
            </a:r>
          </a:p>
          <a:p>
            <a:pPr>
              <a:buFont typeface="Symbol" pitchFamily="18" charset="2"/>
              <a:buNone/>
              <a:defRPr/>
            </a:pPr>
            <a:endParaRPr lang="en-IN" dirty="0">
              <a:solidFill>
                <a:srgbClr val="FF0000"/>
              </a:solidFill>
            </a:endParaRPr>
          </a:p>
          <a:p>
            <a:pPr>
              <a:buFont typeface="Symbol" pitchFamily="18" charset="2"/>
              <a:buNone/>
              <a:defRPr/>
            </a:pPr>
            <a:r>
              <a:rPr dirty="0">
                <a:solidFill>
                  <a:srgbClr val="1E00AA"/>
                </a:solidFill>
              </a:rPr>
              <a:t>Please be mindful of the time (3-5 minutes)</a:t>
            </a:r>
          </a:p>
          <a:p>
            <a:pPr>
              <a:buFont typeface="Symbol" pitchFamily="18" charset="2"/>
              <a:buNone/>
              <a:defRPr/>
            </a:pPr>
            <a:r>
              <a:rPr lang="en-IN" dirty="0">
                <a:solidFill>
                  <a:srgbClr val="1E00AA"/>
                </a:solidFill>
              </a:rPr>
              <a:t>Try to stick to the 3 points, above</a:t>
            </a:r>
          </a:p>
          <a:p>
            <a:pPr>
              <a:buFont typeface="Symbol" pitchFamily="18" charset="2"/>
              <a:buNone/>
              <a:defRPr/>
            </a:pPr>
            <a:endParaRPr lang="en-IN" dirty="0">
              <a:solidFill>
                <a:srgbClr val="1E00AA"/>
              </a:solidFill>
            </a:endParaRPr>
          </a:p>
          <a:p>
            <a:pPr>
              <a:buFont typeface="Symbol" pitchFamily="18" charset="2"/>
              <a:buNone/>
              <a:defRPr/>
            </a:pPr>
            <a:endParaRPr lang="en-IN" dirty="0">
              <a:solidFill>
                <a:srgbClr val="1E00AA"/>
              </a:solidFill>
            </a:endParaRPr>
          </a:p>
          <a:p>
            <a:pPr>
              <a:buFont typeface="Symbol" pitchFamily="18" charset="2"/>
              <a:buNone/>
              <a:defRPr/>
            </a:pPr>
            <a:endParaRPr lang="en-IN" dirty="0">
              <a:solidFill>
                <a:srgbClr val="1E00AA"/>
              </a:solidFill>
            </a:endParaRPr>
          </a:p>
          <a:p>
            <a:pPr>
              <a:buFont typeface="Symbol" pitchFamily="18" charset="2"/>
              <a:buNone/>
              <a:defRPr/>
            </a:pPr>
            <a:r>
              <a:rPr lang="en-IN" dirty="0"/>
              <a:t>After this session, please be sure to complete the post-UHV-I feedback and survey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HV Theme 2022">
  <a:themeElements>
    <a:clrScheme name="Corporate Template V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FCAE7"/>
      </a:accent1>
      <a:accent2>
        <a:srgbClr val="A092B4"/>
      </a:accent2>
      <a:accent3>
        <a:srgbClr val="C6C070"/>
      </a:accent3>
      <a:accent4>
        <a:srgbClr val="B7B1A9"/>
      </a:accent4>
      <a:accent5>
        <a:srgbClr val="FCD450"/>
      </a:accent5>
      <a:accent6>
        <a:srgbClr val="B2541A"/>
      </a:accent6>
      <a:hlink>
        <a:srgbClr val="E7925E"/>
      </a:hlink>
      <a:folHlink>
        <a:srgbClr val="2F7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C6C070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B3AE65"/>
        </a:accent6>
        <a:hlink>
          <a:srgbClr val="A092B4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6BBD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ADBADB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A092B4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9184A3"/>
        </a:accent6>
        <a:hlink>
          <a:srgbClr val="C6C070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88D2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B4C3E5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HV Theme 2022" id="{5F44E8CA-FB57-4662-A76B-14A89045FFC5}" vid="{37843496-EC4B-4BDC-BFBD-8302CB373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SLW PPT Template</Template>
  <TotalTime>0</TotalTime>
  <Words>386</Words>
  <Application>Microsoft Office PowerPoint</Application>
  <PresentationFormat>Widescreen</PresentationFormat>
  <Paragraphs>45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Symbol</vt:lpstr>
      <vt:lpstr>Wingdings</vt:lpstr>
      <vt:lpstr>UHV Theme 2022</vt:lpstr>
      <vt:lpstr>  UHV-I Session 15   Self-Evaluation and Closure Session</vt:lpstr>
      <vt:lpstr>Thanks!</vt:lpstr>
      <vt:lpstr>In the Long Term, Track Your Development – Common Graduate Attributes</vt:lpstr>
      <vt:lpstr>Self Evaluation of this Input (3-5 minutes each)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UHV Slides 2022</cp:keywords>
  <cp:lastModifiedBy/>
  <cp:revision>48</cp:revision>
  <dcterms:created xsi:type="dcterms:W3CDTF">2009-12-17T14:12:44Z</dcterms:created>
  <dcterms:modified xsi:type="dcterms:W3CDTF">2025-06-07T13:44:33Z</dcterms:modified>
</cp:coreProperties>
</file>